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5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CD2B7-DE44-7529-1272-AA01BA573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A63870-B380-6E68-8C3F-87F538C85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43BAF5-9416-B37C-B752-F2AA9CFC3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176A43-7EF1-61EA-550E-D05C129D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CC7C6B-75A3-021E-617B-C1D1DAF3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47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9122A1-A0B7-B1B6-1771-A7C25DDA9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756B8B-E2FF-393F-D374-4AD0D4095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3D0A00-3EB0-33C8-41F4-56F10D234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21572-E15F-45B3-E5DF-3B5F0F20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8D678E-F9E4-8FC5-5F67-CEBC73A35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181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813C5D5-FE59-D9CA-71A9-A534BC1F2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3215AD-8F52-0EA5-9C14-EE3BAA2B2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84A22D-BF22-6CB3-4E14-1CB8C73FC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B0E171-9C10-F614-7AE4-D1D37F111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02F131-DF5F-9848-1A72-A01FA8F9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545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35A649-41A8-68D5-22CD-34E48563E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DC67B2-A3F4-A2EC-57F9-69FAE9297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FEDA8E-55C4-4ECD-8D51-3BCDCF968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078B98-9788-7F9D-D8D1-2BDD4179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58FDC1-3616-57C5-F940-7AB4838F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843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258C5-36DC-D42E-B6D7-6ACEED1CA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44D552-3766-6F22-CAFF-3E200208D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9F49A6-D6C6-7A01-1499-6BF4F110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992E88-1C60-AA5E-C7BA-A1DC2B3D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1C0CD5-5203-4808-B445-CACAD1C9F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463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77661-17E9-4E76-E40D-D776B578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A9E512-B13A-4A3F-2327-530352AB5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50306B-B5D8-D91B-221C-2A14FD259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A197E-BC30-4C41-6F6F-E498ECD3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EC888-27C4-2AD3-6E78-EFA3BD20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7079A9-49F4-7F58-785B-D64C94241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393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A31F0C-6182-5CCC-8306-1E9285560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A6CF35-29F1-98F2-82B1-7FB13D2AB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A036D-4934-0F49-4AA6-C22EB05D1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9F0F720-9F28-7816-BAAD-CC48B98CA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E62EEA-9142-136D-80B1-F00E074537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40D9F33-48C8-6F08-3BD0-7063AAD6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8C7D88A-5CB6-9D21-9A1F-7EA691D8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CA7B64-5352-7F86-D7A1-EBCC8E34E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03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2B6DD2-489F-F116-73DC-E3484E41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B7DC3FD-02EF-FE41-615F-DBDB9A20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8896E0-2141-B485-D00A-D18DF4804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372147-7891-5DB0-D5F6-5603374F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69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E069F0-E479-CB6D-D778-48B0C0AD7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E0FCB4-3AD1-8225-06AA-63290F86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ED20CE-056C-F368-5F8B-86E8AD7E4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145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CB887-2563-1846-9AE9-741B301F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656C4F-F23F-0617-35C3-D249A1F61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39D56A-A346-B30F-18D7-6F6DFDD21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D1234E-49A2-9CFA-3193-256935BC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D99CF3-3755-0EB4-7D97-D7E984868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3D8674-F416-B78C-49DA-365471F57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43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8A532-0047-6776-0482-EF876189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8B8CB6-1A93-D645-681D-1188847A1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D448FA-6EF0-2D13-CB0B-FBC73083F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7E8B40-26B3-6965-BB99-E69E5C6E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9E7AC2-B8C6-EF7A-7CCE-C7DF0D25A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EF17FA-F270-667F-85E2-5C4851FA0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6330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09C5B7D-C45B-74BC-BDC6-0F15FA511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B1A4EC-47F2-4A4B-B57A-57E409F53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6921C6-E694-95B3-377C-EB0F2FA45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B9F9B-F3C5-461B-87D9-C1AA9D15F9A5}" type="datetimeFigureOut">
              <a:rPr lang="fr-CA" smtClean="0"/>
              <a:t>2024-09-08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BDBE4C-34E3-5F09-B187-73AC109CA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AE0170-D94F-0374-126A-AFF61781B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9DD71-7131-4DD3-B109-FBACBF65A8C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5749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Une image contenant habits, personne, Visage humain, garçon&#10;&#10;Description générée automatiquement">
            <a:extLst>
              <a:ext uri="{FF2B5EF4-FFF2-40B4-BE49-F238E27FC236}">
                <a16:creationId xmlns:a16="http://schemas.microsoft.com/office/drawing/2014/main" id="{D936FF1C-1FC1-ABE4-516E-CD26D067F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328" y="0"/>
            <a:ext cx="10241009" cy="6795563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BCA7521-14E1-2117-4F05-767976DE40D6}"/>
              </a:ext>
            </a:extLst>
          </p:cNvPr>
          <p:cNvSpPr txBox="1"/>
          <p:nvPr/>
        </p:nvSpPr>
        <p:spPr>
          <a:xfrm>
            <a:off x="4841823" y="1538164"/>
            <a:ext cx="63258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b="1" dirty="0">
                <a:solidFill>
                  <a:srgbClr val="FF0000"/>
                </a:solidFill>
              </a:rPr>
              <a:t>Team Work</a:t>
            </a:r>
            <a:endParaRPr lang="en-CA" sz="4400" b="1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5BD1864-3ED4-E44F-C6BE-43D641E78102}"/>
              </a:ext>
            </a:extLst>
          </p:cNvPr>
          <p:cNvSpPr txBox="1"/>
          <p:nvPr/>
        </p:nvSpPr>
        <p:spPr>
          <a:xfrm>
            <a:off x="364761" y="4922593"/>
            <a:ext cx="3552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Teammates</a:t>
            </a:r>
            <a:endParaRPr lang="en-CA" sz="40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2EBE667-D1B0-1276-C022-9E5F58941384}"/>
              </a:ext>
            </a:extLst>
          </p:cNvPr>
          <p:cNvSpPr txBox="1"/>
          <p:nvPr/>
        </p:nvSpPr>
        <p:spPr>
          <a:xfrm>
            <a:off x="3372787" y="230473"/>
            <a:ext cx="6670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err="1">
                <a:highlight>
                  <a:srgbClr val="FFFF00"/>
                </a:highlight>
              </a:rPr>
              <a:t>When</a:t>
            </a:r>
            <a:r>
              <a:rPr lang="fr-CA" sz="3200" dirty="0">
                <a:highlight>
                  <a:srgbClr val="FFFF00"/>
                </a:highlight>
              </a:rPr>
              <a:t> </a:t>
            </a:r>
            <a:r>
              <a:rPr lang="fr-CA" sz="3200" dirty="0" err="1">
                <a:highlight>
                  <a:srgbClr val="FFFF00"/>
                </a:highlight>
              </a:rPr>
              <a:t>you</a:t>
            </a:r>
            <a:r>
              <a:rPr lang="fr-CA" sz="3200" dirty="0">
                <a:highlight>
                  <a:srgbClr val="FFFF00"/>
                </a:highlight>
              </a:rPr>
              <a:t> </a:t>
            </a:r>
            <a:r>
              <a:rPr lang="fr-CA" sz="3200" dirty="0" err="1">
                <a:highlight>
                  <a:srgbClr val="FFFF00"/>
                </a:highlight>
              </a:rPr>
              <a:t>work</a:t>
            </a:r>
            <a:r>
              <a:rPr lang="fr-CA" sz="3200" dirty="0">
                <a:highlight>
                  <a:srgbClr val="FFFF00"/>
                </a:highlight>
              </a:rPr>
              <a:t> </a:t>
            </a:r>
            <a:r>
              <a:rPr lang="fr-CA" sz="3200" dirty="0" err="1">
                <a:highlight>
                  <a:srgbClr val="FFFF00"/>
                </a:highlight>
              </a:rPr>
              <a:t>with</a:t>
            </a:r>
            <a:r>
              <a:rPr lang="fr-CA" sz="3200" dirty="0">
                <a:highlight>
                  <a:srgbClr val="FFFF00"/>
                </a:highlight>
              </a:rPr>
              <a:t> </a:t>
            </a:r>
            <a:r>
              <a:rPr lang="fr-CA" sz="3200" dirty="0" err="1">
                <a:highlight>
                  <a:srgbClr val="FFFF00"/>
                </a:highlight>
              </a:rPr>
              <a:t>other</a:t>
            </a:r>
            <a:r>
              <a:rPr lang="fr-CA" sz="3200" dirty="0">
                <a:highlight>
                  <a:srgbClr val="FFFF00"/>
                </a:highlight>
              </a:rPr>
              <a:t> </a:t>
            </a:r>
            <a:r>
              <a:rPr lang="fr-CA" sz="3200" dirty="0" err="1">
                <a:highlight>
                  <a:srgbClr val="FFFF00"/>
                </a:highlight>
              </a:rPr>
              <a:t>students</a:t>
            </a:r>
            <a:r>
              <a:rPr lang="fr-CA" sz="3200" dirty="0">
                <a:highlight>
                  <a:srgbClr val="FFFF00"/>
                </a:highlight>
              </a:rPr>
              <a:t>, </a:t>
            </a:r>
            <a:r>
              <a:rPr lang="fr-CA" sz="3200" dirty="0" err="1">
                <a:highlight>
                  <a:srgbClr val="FFFF00"/>
                </a:highlight>
              </a:rPr>
              <a:t>you</a:t>
            </a:r>
            <a:r>
              <a:rPr lang="fr-CA" sz="3200" dirty="0">
                <a:highlight>
                  <a:srgbClr val="FFFF00"/>
                </a:highlight>
              </a:rPr>
              <a:t> do… ????</a:t>
            </a:r>
            <a:endParaRPr lang="en-CA" sz="3200" dirty="0">
              <a:highlight>
                <a:srgbClr val="FFFF00"/>
              </a:highlight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2423724-A2D7-99FD-F37F-6451B9FCE27A}"/>
              </a:ext>
            </a:extLst>
          </p:cNvPr>
          <p:cNvSpPr txBox="1"/>
          <p:nvPr/>
        </p:nvSpPr>
        <p:spPr>
          <a:xfrm>
            <a:off x="364761" y="3930333"/>
            <a:ext cx="405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They</a:t>
            </a:r>
            <a:r>
              <a:rPr lang="fr-CA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 are 5 …. ?</a:t>
            </a:r>
            <a:endParaRPr lang="en-CA" sz="36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7716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EEA204C-8F30-35FC-1457-8E12E71A8E82}"/>
              </a:ext>
            </a:extLst>
          </p:cNvPr>
          <p:cNvSpPr txBox="1"/>
          <p:nvPr/>
        </p:nvSpPr>
        <p:spPr>
          <a:xfrm>
            <a:off x="1828800" y="449706"/>
            <a:ext cx="79597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800" b="1" dirty="0" err="1"/>
              <a:t>From</a:t>
            </a:r>
            <a:r>
              <a:rPr lang="fr-CA" sz="4800" b="1" dirty="0"/>
              <a:t> 10:35 A.M.</a:t>
            </a:r>
          </a:p>
          <a:p>
            <a:pPr algn="ctr"/>
            <a:r>
              <a:rPr lang="fr-CA" sz="4800" b="1" dirty="0"/>
              <a:t>To 10:50 A.M.</a:t>
            </a:r>
          </a:p>
          <a:p>
            <a:pPr algn="ctr"/>
            <a:endParaRPr lang="fr-CA" sz="4800" b="1" dirty="0"/>
          </a:p>
          <a:p>
            <a:pPr algn="ctr"/>
            <a:r>
              <a:rPr lang="fr-CA" sz="4800" b="1" dirty="0" err="1"/>
              <a:t>From</a:t>
            </a:r>
            <a:r>
              <a:rPr lang="fr-CA" sz="4800" b="1" dirty="0"/>
              <a:t> 2:35 P.M.</a:t>
            </a:r>
          </a:p>
          <a:p>
            <a:pPr algn="ctr"/>
            <a:r>
              <a:rPr lang="fr-CA" sz="4800" b="1" dirty="0"/>
              <a:t>To 2:50 P.M.</a:t>
            </a:r>
          </a:p>
          <a:p>
            <a:pPr algn="ctr"/>
            <a:endParaRPr lang="fr-CA" sz="4800" b="1" dirty="0"/>
          </a:p>
          <a:p>
            <a:pPr algn="ctr"/>
            <a:r>
              <a:rPr lang="fr-CA" sz="4800" b="1" dirty="0" err="1">
                <a:highlight>
                  <a:srgbClr val="FFFF00"/>
                </a:highlight>
              </a:rPr>
              <a:t>What</a:t>
            </a:r>
            <a:r>
              <a:rPr lang="fr-CA" sz="4800" b="1" dirty="0">
                <a:highlight>
                  <a:srgbClr val="FFFF00"/>
                </a:highlight>
              </a:rPr>
              <a:t> do </a:t>
            </a:r>
            <a:r>
              <a:rPr lang="fr-CA" sz="4800" b="1" dirty="0" err="1">
                <a:highlight>
                  <a:srgbClr val="FFFF00"/>
                </a:highlight>
              </a:rPr>
              <a:t>you</a:t>
            </a:r>
            <a:r>
              <a:rPr lang="fr-CA" sz="4800" b="1" dirty="0">
                <a:highlight>
                  <a:srgbClr val="FFFF00"/>
                </a:highlight>
              </a:rPr>
              <a:t> have?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0C8C1577-36D7-C9A8-20C5-1B86B974C442}"/>
              </a:ext>
            </a:extLst>
          </p:cNvPr>
          <p:cNvGrpSpPr/>
          <p:nvPr/>
        </p:nvGrpSpPr>
        <p:grpSpPr>
          <a:xfrm>
            <a:off x="779489" y="165958"/>
            <a:ext cx="9212491" cy="4480569"/>
            <a:chOff x="779489" y="165958"/>
            <a:chExt cx="9212491" cy="4480569"/>
          </a:xfrm>
        </p:grpSpPr>
        <p:pic>
          <p:nvPicPr>
            <p:cNvPr id="7170" name="Picture 2" descr="Amis de plan moyen avec des planches à roulettes à l'extérieur">
              <a:extLst>
                <a:ext uri="{FF2B5EF4-FFF2-40B4-BE49-F238E27FC236}">
                  <a16:creationId xmlns:a16="http://schemas.microsoft.com/office/drawing/2014/main" id="{DE30F775-6521-99AF-ED83-C9A968AE7C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9585" y="165958"/>
              <a:ext cx="6742395" cy="44805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128C038B-19F3-F37C-4B7C-2E062A2BD06C}"/>
                </a:ext>
              </a:extLst>
            </p:cNvPr>
            <p:cNvSpPr txBox="1"/>
            <p:nvPr/>
          </p:nvSpPr>
          <p:spPr>
            <a:xfrm>
              <a:off x="779489" y="809469"/>
              <a:ext cx="557634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6000" b="1" dirty="0" err="1">
                  <a:solidFill>
                    <a:srgbClr val="FF0000"/>
                  </a:solidFill>
                  <a:highlight>
                    <a:srgbClr val="FFFF00"/>
                  </a:highlight>
                </a:rPr>
                <a:t>Recess</a:t>
              </a:r>
              <a:endParaRPr lang="en-CA" sz="6000" b="1" dirty="0">
                <a:solidFill>
                  <a:srgbClr val="FF0000"/>
                </a:solidFill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47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olie femme caucasienne avec télécommande">
            <a:extLst>
              <a:ext uri="{FF2B5EF4-FFF2-40B4-BE49-F238E27FC236}">
                <a16:creationId xmlns:a16="http://schemas.microsoft.com/office/drawing/2014/main" id="{DAE24C9F-6B53-870D-0607-A924DAA14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284" y="-1379739"/>
            <a:ext cx="5648559" cy="847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C69F4394-AD07-E964-5DDE-EB9036BCF445}"/>
              </a:ext>
            </a:extLst>
          </p:cNvPr>
          <p:cNvCxnSpPr/>
          <p:nvPr/>
        </p:nvCxnSpPr>
        <p:spPr>
          <a:xfrm>
            <a:off x="584617" y="3249118"/>
            <a:ext cx="4986728" cy="359764"/>
          </a:xfrm>
          <a:prstGeom prst="straightConnector1">
            <a:avLst/>
          </a:prstGeom>
          <a:ln w="155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FADF62E5-99BD-9673-8BFF-05D9D3FD2DAE}"/>
              </a:ext>
            </a:extLst>
          </p:cNvPr>
          <p:cNvSpPr txBox="1"/>
          <p:nvPr/>
        </p:nvSpPr>
        <p:spPr>
          <a:xfrm>
            <a:off x="7300210" y="1004341"/>
            <a:ext cx="4601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5400" dirty="0" err="1">
                <a:solidFill>
                  <a:srgbClr val="FF0000"/>
                </a:solidFill>
                <a:highlight>
                  <a:srgbClr val="FFFF00"/>
                </a:highlight>
              </a:rPr>
              <a:t>Remote</a:t>
            </a:r>
            <a:r>
              <a:rPr lang="fr-CA" sz="5400" dirty="0">
                <a:solidFill>
                  <a:srgbClr val="FF0000"/>
                </a:solidFill>
                <a:highlight>
                  <a:srgbClr val="FFFF00"/>
                </a:highlight>
              </a:rPr>
              <a:t> control</a:t>
            </a:r>
            <a:endParaRPr lang="en-CA" sz="5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5034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L'intérieur d'une salle de classe vide avec un vecteur de bureau">
            <a:extLst>
              <a:ext uri="{FF2B5EF4-FFF2-40B4-BE49-F238E27FC236}">
                <a16:creationId xmlns:a16="http://schemas.microsoft.com/office/drawing/2014/main" id="{5CDF6E7C-D97C-21BD-3298-13211EB5E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4872" y="1424065"/>
            <a:ext cx="16824714" cy="4434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365BCCEB-59A7-58E7-5509-96F9445D6D81}"/>
              </a:ext>
            </a:extLst>
          </p:cNvPr>
          <p:cNvCxnSpPr>
            <a:cxnSpLocks/>
          </p:cNvCxnSpPr>
          <p:nvPr/>
        </p:nvCxnSpPr>
        <p:spPr>
          <a:xfrm flipV="1">
            <a:off x="8019738" y="1738858"/>
            <a:ext cx="0" cy="869431"/>
          </a:xfrm>
          <a:prstGeom prst="straightConnector1">
            <a:avLst/>
          </a:prstGeom>
          <a:ln w="1238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AB956DE2-F138-E3C5-C321-AB79E0A2D048}"/>
              </a:ext>
            </a:extLst>
          </p:cNvPr>
          <p:cNvCxnSpPr>
            <a:cxnSpLocks/>
          </p:cNvCxnSpPr>
          <p:nvPr/>
        </p:nvCxnSpPr>
        <p:spPr>
          <a:xfrm>
            <a:off x="10990289" y="4058589"/>
            <a:ext cx="0" cy="1150494"/>
          </a:xfrm>
          <a:prstGeom prst="straightConnector1">
            <a:avLst/>
          </a:prstGeom>
          <a:ln w="1238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515C7CA5-22BA-B912-8B2E-D4C992850D63}"/>
              </a:ext>
            </a:extLst>
          </p:cNvPr>
          <p:cNvSpPr txBox="1"/>
          <p:nvPr/>
        </p:nvSpPr>
        <p:spPr>
          <a:xfrm>
            <a:off x="5549236" y="1907419"/>
            <a:ext cx="2668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000" dirty="0" err="1">
                <a:solidFill>
                  <a:srgbClr val="FF0000"/>
                </a:solidFill>
                <a:highlight>
                  <a:srgbClr val="FFFF00"/>
                </a:highlight>
              </a:rPr>
              <a:t>Ceiling</a:t>
            </a:r>
            <a:endParaRPr lang="en-CA" sz="60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48ACE9-FDB8-E968-44B2-479D41D306DA}"/>
              </a:ext>
            </a:extLst>
          </p:cNvPr>
          <p:cNvSpPr txBox="1"/>
          <p:nvPr/>
        </p:nvSpPr>
        <p:spPr>
          <a:xfrm>
            <a:off x="9029452" y="4701251"/>
            <a:ext cx="2668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000" dirty="0" err="1">
                <a:solidFill>
                  <a:srgbClr val="FF0000"/>
                </a:solidFill>
                <a:highlight>
                  <a:srgbClr val="FFFF00"/>
                </a:highlight>
              </a:rPr>
              <a:t>Floor</a:t>
            </a:r>
            <a:endParaRPr lang="en-CA" sz="60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EDE5D8C-1A75-3274-BC01-921E89AE77B1}"/>
              </a:ext>
            </a:extLst>
          </p:cNvPr>
          <p:cNvSpPr txBox="1"/>
          <p:nvPr/>
        </p:nvSpPr>
        <p:spPr>
          <a:xfrm>
            <a:off x="3980410" y="3348991"/>
            <a:ext cx="2668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solidFill>
                  <a:srgbClr val="FF0000"/>
                </a:solidFill>
                <a:highlight>
                  <a:srgbClr val="FFFF00"/>
                </a:highlight>
              </a:rPr>
              <a:t>Wall</a:t>
            </a:r>
            <a:endParaRPr lang="en-CA" sz="3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7D3C283D-47FF-0F44-52DE-C4DC3D21A791}"/>
              </a:ext>
            </a:extLst>
          </p:cNvPr>
          <p:cNvCxnSpPr>
            <a:cxnSpLocks/>
          </p:cNvCxnSpPr>
          <p:nvPr/>
        </p:nvCxnSpPr>
        <p:spPr>
          <a:xfrm>
            <a:off x="3255666" y="3348991"/>
            <a:ext cx="724744" cy="315374"/>
          </a:xfrm>
          <a:prstGeom prst="straightConnector1">
            <a:avLst/>
          </a:prstGeom>
          <a:ln w="1238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40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DD4C618-E28B-66F9-9ECC-295F4AA0BA99}"/>
              </a:ext>
            </a:extLst>
          </p:cNvPr>
          <p:cNvSpPr txBox="1"/>
          <p:nvPr/>
        </p:nvSpPr>
        <p:spPr>
          <a:xfrm>
            <a:off x="931888" y="780819"/>
            <a:ext cx="10328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dirty="0"/>
              <a:t>French, Math, English, </a:t>
            </a:r>
            <a:r>
              <a:rPr lang="fr-CA" sz="3600" dirty="0" err="1"/>
              <a:t>Geography</a:t>
            </a:r>
            <a:r>
              <a:rPr lang="fr-CA" sz="3600" dirty="0"/>
              <a:t>, </a:t>
            </a:r>
            <a:r>
              <a:rPr lang="fr-CA" sz="3600" dirty="0" err="1"/>
              <a:t>History</a:t>
            </a:r>
            <a:r>
              <a:rPr lang="fr-CA" sz="3600" dirty="0"/>
              <a:t>, … </a:t>
            </a:r>
            <a:r>
              <a:rPr lang="fr-CA" sz="3600" dirty="0" err="1"/>
              <a:t>you</a:t>
            </a:r>
            <a:r>
              <a:rPr lang="fr-CA" sz="3600" dirty="0"/>
              <a:t> have Bulletin = </a:t>
            </a:r>
            <a:endParaRPr lang="en-CA" sz="3600" dirty="0">
              <a:highlight>
                <a:srgbClr val="FFFF00"/>
              </a:highlight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642529AD-187D-71E6-1ED6-F2A46D6BE53B}"/>
              </a:ext>
            </a:extLst>
          </p:cNvPr>
          <p:cNvCxnSpPr>
            <a:cxnSpLocks/>
          </p:cNvCxnSpPr>
          <p:nvPr/>
        </p:nvCxnSpPr>
        <p:spPr>
          <a:xfrm>
            <a:off x="945676" y="3429000"/>
            <a:ext cx="1349114" cy="0"/>
          </a:xfrm>
          <a:prstGeom prst="straightConnector1">
            <a:avLst/>
          </a:prstGeom>
          <a:ln w="920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CFF8D6C2-5575-9242-00A3-0B25A59CD129}"/>
              </a:ext>
            </a:extLst>
          </p:cNvPr>
          <p:cNvSpPr txBox="1"/>
          <p:nvPr/>
        </p:nvSpPr>
        <p:spPr>
          <a:xfrm>
            <a:off x="5516424" y="2358348"/>
            <a:ext cx="1798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951F922-11BF-0D18-251F-FBD8497F4A23}"/>
              </a:ext>
            </a:extLst>
          </p:cNvPr>
          <p:cNvSpPr txBox="1"/>
          <p:nvPr/>
        </p:nvSpPr>
        <p:spPr>
          <a:xfrm>
            <a:off x="7208323" y="1294817"/>
            <a:ext cx="2988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Report </a:t>
            </a:r>
            <a:r>
              <a:rPr lang="fr-CA" sz="36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Card</a:t>
            </a:r>
            <a:endParaRPr lang="en-CA" sz="36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AFE7815D-E501-915B-617E-97BFEC9FD301}"/>
              </a:ext>
            </a:extLst>
          </p:cNvPr>
          <p:cNvSpPr txBox="1"/>
          <p:nvPr/>
        </p:nvSpPr>
        <p:spPr>
          <a:xfrm>
            <a:off x="525682" y="4362578"/>
            <a:ext cx="2988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Grade</a:t>
            </a:r>
            <a:endParaRPr lang="en-CA" sz="36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32" name="Image 31" descr="Une image contenant texte, nombre, capture d’écran, Police&#10;&#10;Description générée automatiquement">
            <a:extLst>
              <a:ext uri="{FF2B5EF4-FFF2-40B4-BE49-F238E27FC236}">
                <a16:creationId xmlns:a16="http://schemas.microsoft.com/office/drawing/2014/main" id="{72AFF381-C3F5-4C7C-A455-08D4AFE43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795" y="1793547"/>
            <a:ext cx="9414648" cy="4156015"/>
          </a:xfrm>
          <a:prstGeom prst="rect">
            <a:avLst/>
          </a:prstGeom>
        </p:spPr>
      </p:pic>
      <p:sp>
        <p:nvSpPr>
          <p:cNvPr id="33" name="Ellipse 32">
            <a:extLst>
              <a:ext uri="{FF2B5EF4-FFF2-40B4-BE49-F238E27FC236}">
                <a16:creationId xmlns:a16="http://schemas.microsoft.com/office/drawing/2014/main" id="{D2F7B1DF-6E57-E7AE-709E-0B3791EB26E7}"/>
              </a:ext>
            </a:extLst>
          </p:cNvPr>
          <p:cNvSpPr/>
          <p:nvPr/>
        </p:nvSpPr>
        <p:spPr>
          <a:xfrm>
            <a:off x="4795924" y="4347571"/>
            <a:ext cx="953772" cy="7095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DE39BDC-23B5-252B-FBFA-CEE79199CF1D}"/>
              </a:ext>
            </a:extLst>
          </p:cNvPr>
          <p:cNvSpPr txBox="1"/>
          <p:nvPr/>
        </p:nvSpPr>
        <p:spPr>
          <a:xfrm>
            <a:off x="114297" y="1495421"/>
            <a:ext cx="42422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err="1">
                <a:highlight>
                  <a:srgbClr val="FFFF00"/>
                </a:highlight>
              </a:rPr>
              <a:t>Every</a:t>
            </a:r>
            <a:r>
              <a:rPr lang="fr-CA" sz="3200" dirty="0">
                <a:highlight>
                  <a:srgbClr val="FFFF00"/>
                </a:highlight>
              </a:rPr>
              <a:t> 3 </a:t>
            </a:r>
            <a:r>
              <a:rPr lang="fr-CA" sz="3200" dirty="0" err="1">
                <a:highlight>
                  <a:srgbClr val="FFFF00"/>
                </a:highlight>
              </a:rPr>
              <a:t>months</a:t>
            </a:r>
            <a:r>
              <a:rPr lang="fr-CA" sz="3200" dirty="0">
                <a:highlight>
                  <a:srgbClr val="FFFF00"/>
                </a:highlight>
              </a:rPr>
              <a:t>  (</a:t>
            </a:r>
            <a:r>
              <a:rPr lang="fr-CA" sz="3200" dirty="0" err="1">
                <a:highlight>
                  <a:srgbClr val="FFFF00"/>
                </a:highlight>
              </a:rPr>
              <a:t>november</a:t>
            </a:r>
            <a:r>
              <a:rPr lang="fr-CA" sz="3200" dirty="0">
                <a:highlight>
                  <a:srgbClr val="FFFF00"/>
                </a:highlight>
              </a:rPr>
              <a:t>, </a:t>
            </a:r>
            <a:r>
              <a:rPr lang="fr-CA" sz="3200" dirty="0" err="1">
                <a:highlight>
                  <a:srgbClr val="FFFF00"/>
                </a:highlight>
              </a:rPr>
              <a:t>march</a:t>
            </a:r>
            <a:r>
              <a:rPr lang="fr-CA" sz="3200" dirty="0">
                <a:highlight>
                  <a:srgbClr val="FFFF00"/>
                </a:highlight>
              </a:rPr>
              <a:t>, juin)</a:t>
            </a:r>
            <a:endParaRPr lang="en-CA" sz="3200" dirty="0">
              <a:highlight>
                <a:srgbClr val="FFFF00"/>
              </a:highlight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024AD51-60A3-E7F8-ACD1-5EAACF57ADCC}"/>
              </a:ext>
            </a:extLst>
          </p:cNvPr>
          <p:cNvSpPr txBox="1"/>
          <p:nvPr/>
        </p:nvSpPr>
        <p:spPr>
          <a:xfrm>
            <a:off x="335675" y="3091935"/>
            <a:ext cx="2988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Term</a:t>
            </a:r>
            <a:endParaRPr lang="en-CA" sz="36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5473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  <p:bldP spid="33" grpId="0" animBg="1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age 10 | Images de Mur Classe – Téléchargement gratuit sur Freepik">
            <a:extLst>
              <a:ext uri="{FF2B5EF4-FFF2-40B4-BE49-F238E27FC236}">
                <a16:creationId xmlns:a16="http://schemas.microsoft.com/office/drawing/2014/main" id="{3B8B220B-3DBB-A619-F00E-1D125BD3C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741" y="199698"/>
            <a:ext cx="9132167" cy="6077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5FB6D50E-5B46-9C67-EEB6-F09551436C33}"/>
              </a:ext>
            </a:extLst>
          </p:cNvPr>
          <p:cNvCxnSpPr>
            <a:cxnSpLocks/>
          </p:cNvCxnSpPr>
          <p:nvPr/>
        </p:nvCxnSpPr>
        <p:spPr>
          <a:xfrm>
            <a:off x="4362138" y="839449"/>
            <a:ext cx="914400" cy="11842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B8A26F33-59B2-5140-3289-EAE7064857CB}"/>
              </a:ext>
            </a:extLst>
          </p:cNvPr>
          <p:cNvSpPr txBox="1"/>
          <p:nvPr/>
        </p:nvSpPr>
        <p:spPr>
          <a:xfrm>
            <a:off x="5276538" y="485506"/>
            <a:ext cx="2113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err="1">
                <a:solidFill>
                  <a:srgbClr val="FF0000"/>
                </a:solidFill>
                <a:highlight>
                  <a:srgbClr val="FFFF00"/>
                </a:highlight>
              </a:rPr>
              <a:t>Board</a:t>
            </a:r>
            <a:endParaRPr lang="en-CA" sz="40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2880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age 10 | Images de Mur Classe – Téléchargement gratuit sur Freepik">
            <a:extLst>
              <a:ext uri="{FF2B5EF4-FFF2-40B4-BE49-F238E27FC236}">
                <a16:creationId xmlns:a16="http://schemas.microsoft.com/office/drawing/2014/main" id="{3B8B220B-3DBB-A619-F00E-1D125BD3C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741" y="199698"/>
            <a:ext cx="9132167" cy="6077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5FB6D50E-5B46-9C67-EEB6-F09551436C33}"/>
              </a:ext>
            </a:extLst>
          </p:cNvPr>
          <p:cNvCxnSpPr>
            <a:cxnSpLocks/>
          </p:cNvCxnSpPr>
          <p:nvPr/>
        </p:nvCxnSpPr>
        <p:spPr>
          <a:xfrm>
            <a:off x="4616971" y="3429000"/>
            <a:ext cx="914400" cy="11842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9FE83650-0AF3-176F-6012-8859C4469289}"/>
              </a:ext>
            </a:extLst>
          </p:cNvPr>
          <p:cNvSpPr txBox="1"/>
          <p:nvPr/>
        </p:nvSpPr>
        <p:spPr>
          <a:xfrm>
            <a:off x="5603824" y="3872000"/>
            <a:ext cx="2113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>
                <a:solidFill>
                  <a:srgbClr val="FF0000"/>
                </a:solidFill>
                <a:highlight>
                  <a:srgbClr val="FFFF00"/>
                </a:highlight>
              </a:rPr>
              <a:t>Desk</a:t>
            </a:r>
            <a:endParaRPr lang="en-CA" sz="40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3289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ge 6 | Images de Mur Classe – Téléchargement gratuit sur Freepik">
            <a:extLst>
              <a:ext uri="{FF2B5EF4-FFF2-40B4-BE49-F238E27FC236}">
                <a16:creationId xmlns:a16="http://schemas.microsoft.com/office/drawing/2014/main" id="{BF6EA0F7-D3AC-C80C-62AE-B71565B62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116" y="903983"/>
            <a:ext cx="9817767" cy="505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900AFD7-7938-7A75-A380-0A1903BBDD8C}"/>
              </a:ext>
            </a:extLst>
          </p:cNvPr>
          <p:cNvCxnSpPr>
            <a:cxnSpLocks/>
          </p:cNvCxnSpPr>
          <p:nvPr/>
        </p:nvCxnSpPr>
        <p:spPr>
          <a:xfrm>
            <a:off x="4539916" y="2582779"/>
            <a:ext cx="0" cy="11710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2407C54-A4B8-5C05-9C3E-11AB0108A2CC}"/>
              </a:ext>
            </a:extLst>
          </p:cNvPr>
          <p:cNvCxnSpPr>
            <a:cxnSpLocks/>
          </p:cNvCxnSpPr>
          <p:nvPr/>
        </p:nvCxnSpPr>
        <p:spPr>
          <a:xfrm>
            <a:off x="6095999" y="2582779"/>
            <a:ext cx="0" cy="11710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E2C09F49-E537-D005-6992-05F44AF5C8D1}"/>
              </a:ext>
            </a:extLst>
          </p:cNvPr>
          <p:cNvCxnSpPr>
            <a:cxnSpLocks/>
          </p:cNvCxnSpPr>
          <p:nvPr/>
        </p:nvCxnSpPr>
        <p:spPr>
          <a:xfrm>
            <a:off x="7563853" y="2703095"/>
            <a:ext cx="0" cy="11710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8465CB33-D4E5-A481-1480-29F2987D7D02}"/>
              </a:ext>
            </a:extLst>
          </p:cNvPr>
          <p:cNvSpPr txBox="1"/>
          <p:nvPr/>
        </p:nvSpPr>
        <p:spPr>
          <a:xfrm>
            <a:off x="3408952" y="242263"/>
            <a:ext cx="5374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/>
              <a:t>There are 3 </a:t>
            </a:r>
            <a:r>
              <a:rPr lang="fr-CA" sz="4000" dirty="0" err="1">
                <a:highlight>
                  <a:srgbClr val="FFFF00"/>
                </a:highlight>
              </a:rPr>
              <a:t>rows</a:t>
            </a:r>
            <a:r>
              <a:rPr lang="fr-CA" sz="4000" dirty="0">
                <a:highlight>
                  <a:srgbClr val="FFFF00"/>
                </a:highlight>
              </a:rPr>
              <a:t> </a:t>
            </a:r>
            <a:r>
              <a:rPr lang="fr-CA" sz="4000" dirty="0"/>
              <a:t>of desks in the </a:t>
            </a:r>
            <a:r>
              <a:rPr lang="fr-CA" sz="4000" dirty="0" err="1"/>
              <a:t>classroom</a:t>
            </a:r>
            <a:endParaRPr lang="en-CA" sz="4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D6C6C4-2E5C-BD4D-0205-29D8315F1FE6}"/>
              </a:ext>
            </a:extLst>
          </p:cNvPr>
          <p:cNvSpPr/>
          <p:nvPr/>
        </p:nvSpPr>
        <p:spPr>
          <a:xfrm>
            <a:off x="3408952" y="266761"/>
            <a:ext cx="5109406" cy="13234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544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ge 6 | Images de Mur Classe – Téléchargement gratuit sur Freepik">
            <a:extLst>
              <a:ext uri="{FF2B5EF4-FFF2-40B4-BE49-F238E27FC236}">
                <a16:creationId xmlns:a16="http://schemas.microsoft.com/office/drawing/2014/main" id="{BF6EA0F7-D3AC-C80C-62AE-B71565B62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116" y="903983"/>
            <a:ext cx="9817767" cy="505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900AFD7-7938-7A75-A380-0A1903BBDD8C}"/>
              </a:ext>
            </a:extLst>
          </p:cNvPr>
          <p:cNvCxnSpPr>
            <a:cxnSpLocks/>
          </p:cNvCxnSpPr>
          <p:nvPr/>
        </p:nvCxnSpPr>
        <p:spPr>
          <a:xfrm>
            <a:off x="4914670" y="3753853"/>
            <a:ext cx="0" cy="11710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2407C54-A4B8-5C05-9C3E-11AB0108A2CC}"/>
              </a:ext>
            </a:extLst>
          </p:cNvPr>
          <p:cNvCxnSpPr>
            <a:cxnSpLocks/>
          </p:cNvCxnSpPr>
          <p:nvPr/>
        </p:nvCxnSpPr>
        <p:spPr>
          <a:xfrm>
            <a:off x="6995409" y="3429000"/>
            <a:ext cx="0" cy="11710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8465CB33-D4E5-A481-1480-29F2987D7D02}"/>
              </a:ext>
            </a:extLst>
          </p:cNvPr>
          <p:cNvSpPr txBox="1"/>
          <p:nvPr/>
        </p:nvSpPr>
        <p:spPr>
          <a:xfrm>
            <a:off x="3408952" y="242263"/>
            <a:ext cx="5374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000" b="1" dirty="0">
                <a:highlight>
                  <a:srgbClr val="FFFF00"/>
                </a:highlight>
              </a:rPr>
              <a:t>You can </a:t>
            </a:r>
            <a:r>
              <a:rPr lang="fr-CA" sz="4000" b="1" dirty="0" err="1">
                <a:highlight>
                  <a:srgbClr val="FFFF00"/>
                </a:highlight>
              </a:rPr>
              <a:t>walk</a:t>
            </a:r>
            <a:r>
              <a:rPr lang="fr-CA" sz="4000" b="1" dirty="0">
                <a:highlight>
                  <a:srgbClr val="FFFF00"/>
                </a:highlight>
              </a:rPr>
              <a:t> in the </a:t>
            </a:r>
            <a:r>
              <a:rPr lang="fr-CA" sz="4000" b="1" dirty="0" err="1">
                <a:highlight>
                  <a:srgbClr val="FFFF00"/>
                </a:highlight>
              </a:rPr>
              <a:t>two</a:t>
            </a:r>
            <a:r>
              <a:rPr lang="fr-CA" sz="4000" b="1" dirty="0">
                <a:highlight>
                  <a:srgbClr val="FFFF00"/>
                </a:highlight>
              </a:rPr>
              <a:t> </a:t>
            </a:r>
            <a:r>
              <a:rPr lang="fr-CA" sz="40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aisles</a:t>
            </a:r>
            <a:endParaRPr lang="en-CA" sz="40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87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hoto gratuite vue du bureau de l'école en 3d">
            <a:extLst>
              <a:ext uri="{FF2B5EF4-FFF2-40B4-BE49-F238E27FC236}">
                <a16:creationId xmlns:a16="http://schemas.microsoft.com/office/drawing/2014/main" id="{015F075E-4E9E-40AA-B901-48B46104A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047" y="-598362"/>
            <a:ext cx="6866432" cy="751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D18EBD05-04D1-DE98-B624-FAB32C239159}"/>
              </a:ext>
            </a:extLst>
          </p:cNvPr>
          <p:cNvCxnSpPr>
            <a:cxnSpLocks/>
          </p:cNvCxnSpPr>
          <p:nvPr/>
        </p:nvCxnSpPr>
        <p:spPr>
          <a:xfrm>
            <a:off x="4047345" y="670560"/>
            <a:ext cx="0" cy="1021080"/>
          </a:xfrm>
          <a:prstGeom prst="straightConnector1">
            <a:avLst/>
          </a:prstGeom>
          <a:ln w="920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63F2930B-2A18-351F-969B-40E280025A72}"/>
              </a:ext>
            </a:extLst>
          </p:cNvPr>
          <p:cNvGrpSpPr/>
          <p:nvPr/>
        </p:nvGrpSpPr>
        <p:grpSpPr>
          <a:xfrm>
            <a:off x="3237687" y="274188"/>
            <a:ext cx="7147375" cy="739395"/>
            <a:chOff x="3237687" y="274188"/>
            <a:chExt cx="7147375" cy="739395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8E7B1927-52D0-02DB-034E-DC0D1D35B25E}"/>
                </a:ext>
              </a:extLst>
            </p:cNvPr>
            <p:cNvSpPr txBox="1"/>
            <p:nvPr/>
          </p:nvSpPr>
          <p:spPr>
            <a:xfrm>
              <a:off x="3237687" y="274188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3600" dirty="0" err="1">
                  <a:solidFill>
                    <a:srgbClr val="FF0000"/>
                  </a:solidFill>
                  <a:highlight>
                    <a:srgbClr val="FFFF00"/>
                  </a:highlight>
                </a:rPr>
                <a:t>Bookcase</a:t>
              </a:r>
              <a:endParaRPr lang="en-CA" sz="3600" dirty="0">
                <a:solidFill>
                  <a:srgbClr val="FF0000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A1BE850-6B59-C02C-2D77-094BBB81E385}"/>
                </a:ext>
              </a:extLst>
            </p:cNvPr>
            <p:cNvSpPr txBox="1"/>
            <p:nvPr/>
          </p:nvSpPr>
          <p:spPr>
            <a:xfrm>
              <a:off x="8175262" y="367252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3600" dirty="0" err="1">
                  <a:solidFill>
                    <a:srgbClr val="FF0000"/>
                  </a:solidFill>
                  <a:highlight>
                    <a:srgbClr val="FFFF00"/>
                  </a:highlight>
                </a:rPr>
                <a:t>Bookcase</a:t>
              </a:r>
              <a:endParaRPr lang="en-CA" sz="3600" dirty="0">
                <a:solidFill>
                  <a:srgbClr val="FF0000"/>
                </a:solidFill>
                <a:highlight>
                  <a:srgbClr val="FFFF00"/>
                </a:highlight>
              </a:endParaRPr>
            </a:p>
          </p:txBody>
        </p:sp>
      </p:grp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1F0619A-1E7E-A154-92FB-045176F06D57}"/>
              </a:ext>
            </a:extLst>
          </p:cNvPr>
          <p:cNvCxnSpPr>
            <a:cxnSpLocks/>
          </p:cNvCxnSpPr>
          <p:nvPr/>
        </p:nvCxnSpPr>
        <p:spPr>
          <a:xfrm>
            <a:off x="9280162" y="1222326"/>
            <a:ext cx="0" cy="697914"/>
          </a:xfrm>
          <a:prstGeom prst="straightConnector1">
            <a:avLst/>
          </a:prstGeom>
          <a:ln w="920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B8EDDACB-BAA7-0D6D-719E-3F48491EFBA7}"/>
              </a:ext>
            </a:extLst>
          </p:cNvPr>
          <p:cNvGrpSpPr/>
          <p:nvPr/>
        </p:nvGrpSpPr>
        <p:grpSpPr>
          <a:xfrm>
            <a:off x="2097562" y="2246276"/>
            <a:ext cx="6516038" cy="2849380"/>
            <a:chOff x="2097562" y="2246276"/>
            <a:chExt cx="6516038" cy="2849380"/>
          </a:xfrm>
        </p:grpSpPr>
        <p:cxnSp>
          <p:nvCxnSpPr>
            <p:cNvPr id="8" name="Connecteur droit avec flèche 7">
              <a:extLst>
                <a:ext uri="{FF2B5EF4-FFF2-40B4-BE49-F238E27FC236}">
                  <a16:creationId xmlns:a16="http://schemas.microsoft.com/office/drawing/2014/main" id="{E3D844FC-611D-549B-06BE-DDDEFBB912FE}"/>
                </a:ext>
              </a:extLst>
            </p:cNvPr>
            <p:cNvCxnSpPr>
              <a:cxnSpLocks/>
            </p:cNvCxnSpPr>
            <p:nvPr/>
          </p:nvCxnSpPr>
          <p:spPr>
            <a:xfrm>
              <a:off x="2120732" y="2976047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E78B100F-E574-05C2-B48A-D9D6019A3A95}"/>
                </a:ext>
              </a:extLst>
            </p:cNvPr>
            <p:cNvCxnSpPr>
              <a:cxnSpLocks/>
            </p:cNvCxnSpPr>
            <p:nvPr/>
          </p:nvCxnSpPr>
          <p:spPr>
            <a:xfrm>
              <a:off x="2097562" y="3809500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8D099C03-B4B1-7E1C-7A55-45D0E974F831}"/>
                </a:ext>
              </a:extLst>
            </p:cNvPr>
            <p:cNvCxnSpPr>
              <a:cxnSpLocks/>
            </p:cNvCxnSpPr>
            <p:nvPr/>
          </p:nvCxnSpPr>
          <p:spPr>
            <a:xfrm>
              <a:off x="2252771" y="4541020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avec flèche 11">
              <a:extLst>
                <a:ext uri="{FF2B5EF4-FFF2-40B4-BE49-F238E27FC236}">
                  <a16:creationId xmlns:a16="http://schemas.microsoft.com/office/drawing/2014/main" id="{F7ED46E8-A52F-2793-60EE-9F1ECC26CEC9}"/>
                </a:ext>
              </a:extLst>
            </p:cNvPr>
            <p:cNvCxnSpPr>
              <a:cxnSpLocks/>
            </p:cNvCxnSpPr>
            <p:nvPr/>
          </p:nvCxnSpPr>
          <p:spPr>
            <a:xfrm>
              <a:off x="7419756" y="2946067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B5992942-94A8-F116-A8D7-F98DDBF75AE7}"/>
                </a:ext>
              </a:extLst>
            </p:cNvPr>
            <p:cNvCxnSpPr>
              <a:cxnSpLocks/>
            </p:cNvCxnSpPr>
            <p:nvPr/>
          </p:nvCxnSpPr>
          <p:spPr>
            <a:xfrm>
              <a:off x="7419756" y="3665595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>
              <a:extLst>
                <a:ext uri="{FF2B5EF4-FFF2-40B4-BE49-F238E27FC236}">
                  <a16:creationId xmlns:a16="http://schemas.microsoft.com/office/drawing/2014/main" id="{A2A6F2FA-BECC-8B2B-713E-75E161A440CC}"/>
                </a:ext>
              </a:extLst>
            </p:cNvPr>
            <p:cNvCxnSpPr>
              <a:cxnSpLocks/>
            </p:cNvCxnSpPr>
            <p:nvPr/>
          </p:nvCxnSpPr>
          <p:spPr>
            <a:xfrm>
              <a:off x="2124354" y="2276256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920477B5-EDAC-3F90-5D06-127EFB9D1F81}"/>
                </a:ext>
              </a:extLst>
            </p:cNvPr>
            <p:cNvCxnSpPr>
              <a:cxnSpLocks/>
            </p:cNvCxnSpPr>
            <p:nvPr/>
          </p:nvCxnSpPr>
          <p:spPr>
            <a:xfrm>
              <a:off x="7447115" y="2246276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8E4D2EE3-CCF1-498C-BEB4-DEA9B05CE0C7}"/>
                </a:ext>
              </a:extLst>
            </p:cNvPr>
            <p:cNvCxnSpPr>
              <a:cxnSpLocks/>
            </p:cNvCxnSpPr>
            <p:nvPr/>
          </p:nvCxnSpPr>
          <p:spPr>
            <a:xfrm>
              <a:off x="7357173" y="4960744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30F76B84-8611-CD80-DF63-CF225E8C18F4}"/>
                </a:ext>
              </a:extLst>
            </p:cNvPr>
            <p:cNvCxnSpPr>
              <a:cxnSpLocks/>
            </p:cNvCxnSpPr>
            <p:nvPr/>
          </p:nvCxnSpPr>
          <p:spPr>
            <a:xfrm>
              <a:off x="2097562" y="5095656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5CC1A0D4-7533-359E-C761-2EFEE096ED73}"/>
                </a:ext>
              </a:extLst>
            </p:cNvPr>
            <p:cNvCxnSpPr>
              <a:cxnSpLocks/>
            </p:cNvCxnSpPr>
            <p:nvPr/>
          </p:nvCxnSpPr>
          <p:spPr>
            <a:xfrm>
              <a:off x="7419756" y="4304176"/>
              <a:ext cx="1166485" cy="0"/>
            </a:xfrm>
            <a:prstGeom prst="straightConnector1">
              <a:avLst/>
            </a:prstGeom>
            <a:ln w="920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8FDE8CAB-B80F-2222-8DAB-AF40D00B9864}"/>
              </a:ext>
            </a:extLst>
          </p:cNvPr>
          <p:cNvSpPr txBox="1"/>
          <p:nvPr/>
        </p:nvSpPr>
        <p:spPr>
          <a:xfrm>
            <a:off x="455452" y="1077428"/>
            <a:ext cx="2831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Shelf (</a:t>
            </a:r>
            <a:r>
              <a:rPr lang="fr-CA" sz="32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Shelves</a:t>
            </a:r>
            <a:r>
              <a:rPr lang="fr-CA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endParaRPr lang="en-CA" sz="32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5346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A générée par la poubelle de recyclage">
            <a:extLst>
              <a:ext uri="{FF2B5EF4-FFF2-40B4-BE49-F238E27FC236}">
                <a16:creationId xmlns:a16="http://schemas.microsoft.com/office/drawing/2014/main" id="{4B90F974-9A4C-DE67-2C81-001EE3AAA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447675"/>
            <a:ext cx="596265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BA631C7-25F7-9E26-29F1-DBB0E534EBA6}"/>
              </a:ext>
            </a:extLst>
          </p:cNvPr>
          <p:cNvSpPr txBox="1"/>
          <p:nvPr/>
        </p:nvSpPr>
        <p:spPr>
          <a:xfrm>
            <a:off x="4227225" y="1064302"/>
            <a:ext cx="4347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5400" dirty="0" err="1">
                <a:solidFill>
                  <a:srgbClr val="FF0000"/>
                </a:solidFill>
                <a:highlight>
                  <a:srgbClr val="FFFF00"/>
                </a:highlight>
              </a:rPr>
              <a:t>Recycling</a:t>
            </a:r>
            <a:r>
              <a:rPr lang="fr-CA" sz="5400" dirty="0">
                <a:solidFill>
                  <a:srgbClr val="FF0000"/>
                </a:solidFill>
                <a:highlight>
                  <a:srgbClr val="FFFF00"/>
                </a:highlight>
              </a:rPr>
              <a:t> Bin</a:t>
            </a:r>
            <a:endParaRPr lang="en-CA" sz="5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2999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nsemble de récipient en métal">
            <a:extLst>
              <a:ext uri="{FF2B5EF4-FFF2-40B4-BE49-F238E27FC236}">
                <a16:creationId xmlns:a16="http://schemas.microsoft.com/office/drawing/2014/main" id="{554DA20B-2CBA-EF10-A1DB-6FEBCC7B5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764" y="1120531"/>
            <a:ext cx="7393430" cy="514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7D1740CF-8262-30B3-FE95-A19421489824}"/>
              </a:ext>
            </a:extLst>
          </p:cNvPr>
          <p:cNvSpPr txBox="1"/>
          <p:nvPr/>
        </p:nvSpPr>
        <p:spPr>
          <a:xfrm>
            <a:off x="2979764" y="588051"/>
            <a:ext cx="70128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b="1" dirty="0">
                <a:solidFill>
                  <a:srgbClr val="FF0000"/>
                </a:solidFill>
                <a:highlight>
                  <a:srgbClr val="FFFF00"/>
                </a:highlight>
              </a:rPr>
              <a:t>Waste </a:t>
            </a:r>
            <a:r>
              <a:rPr lang="fr-CA" sz="40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paper</a:t>
            </a:r>
            <a:r>
              <a:rPr lang="fr-CA" sz="4000" b="1" dirty="0">
                <a:solidFill>
                  <a:srgbClr val="FF0000"/>
                </a:solidFill>
                <a:highlight>
                  <a:srgbClr val="FFFF00"/>
                </a:highlight>
              </a:rPr>
              <a:t> basket (trash can, </a:t>
            </a:r>
            <a:r>
              <a:rPr lang="fr-CA" sz="40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garbage</a:t>
            </a:r>
            <a:r>
              <a:rPr lang="fr-CA" sz="4000" b="1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endParaRPr lang="en-CA" sz="40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3669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orloge à quartz murale ronde en couleur rouge isolé sur fond blanc">
            <a:extLst>
              <a:ext uri="{FF2B5EF4-FFF2-40B4-BE49-F238E27FC236}">
                <a16:creationId xmlns:a16="http://schemas.microsoft.com/office/drawing/2014/main" id="{591793B6-4DC1-E76F-14D6-3D67AD9B5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447675"/>
            <a:ext cx="596265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3191747-9E13-097C-D482-BA82754B5D3A}"/>
              </a:ext>
            </a:extLst>
          </p:cNvPr>
          <p:cNvSpPr txBox="1"/>
          <p:nvPr/>
        </p:nvSpPr>
        <p:spPr>
          <a:xfrm>
            <a:off x="1750570" y="867400"/>
            <a:ext cx="27282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srgbClr val="FF0000"/>
                </a:solidFill>
                <a:highlight>
                  <a:srgbClr val="FFFF00"/>
                </a:highlight>
              </a:rPr>
              <a:t>Clock</a:t>
            </a:r>
            <a:endParaRPr lang="en-CA" sz="4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22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119</Words>
  <Application>Microsoft Office PowerPoint</Application>
  <PresentationFormat>Grand écran</PresentationFormat>
  <Paragraphs>31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 Michaud</dc:creator>
  <cp:lastModifiedBy>Michaud, Isabelle</cp:lastModifiedBy>
  <cp:revision>4</cp:revision>
  <dcterms:created xsi:type="dcterms:W3CDTF">2024-09-08T15:31:27Z</dcterms:created>
  <dcterms:modified xsi:type="dcterms:W3CDTF">2024-09-09T00:33:38Z</dcterms:modified>
</cp:coreProperties>
</file>